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4B1"/>
    <a:srgbClr val="00BAFF"/>
    <a:srgbClr val="A100FF"/>
    <a:srgbClr val="883C84"/>
    <a:srgbClr val="461B49"/>
    <a:srgbClr val="963488"/>
    <a:srgbClr val="2831A2"/>
    <a:srgbClr val="208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73146" autoAdjust="0"/>
  </p:normalViewPr>
  <p:slideViewPr>
    <p:cSldViewPr>
      <p:cViewPr>
        <p:scale>
          <a:sx n="66" d="100"/>
          <a:sy n="66" d="100"/>
        </p:scale>
        <p:origin x="38" y="-16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838200" y="3305349"/>
            <a:ext cx="15011399" cy="427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b="1" i="0" dirty="0">
                <a:solidFill>
                  <a:srgbClr val="FFFF00"/>
                </a:solidFill>
                <a:effectLst/>
                <a:latin typeface="Söhne"/>
              </a:rPr>
              <a:t>Enhancing Scale and Readiness for IPO in Social Buzz's Big Data Landscape</a:t>
            </a:r>
            <a:endParaRPr lang="en-US" sz="10533" spc="-105" dirty="0">
              <a:solidFill>
                <a:srgbClr val="FFFF00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987004" y="1790700"/>
            <a:ext cx="11783883" cy="69342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FF0000"/>
                </a:solidFill>
                <a:effectLst/>
                <a:latin typeface="Söhne"/>
              </a:rPr>
              <a:t>Review of key findings from the big data audit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FF0000"/>
                </a:solidFill>
                <a:effectLst/>
                <a:latin typeface="Söhne"/>
              </a:rPr>
              <a:t>Discussion of IPO readiness recommendations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FF0000"/>
                </a:solidFill>
                <a:effectLst/>
                <a:latin typeface="Söhne"/>
              </a:rPr>
              <a:t>Presentation of insights from the content category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FF0000"/>
                </a:solidFill>
                <a:effectLst/>
                <a:latin typeface="Söhne"/>
              </a:rPr>
              <a:t>Clarification on the suggested technology enhancements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800" b="0" i="0" dirty="0">
                <a:solidFill>
                  <a:srgbClr val="FF0000"/>
                </a:solidFill>
                <a:effectLst/>
                <a:latin typeface="Söhne"/>
              </a:rPr>
              <a:t>Agreement on the next steps for a successful long-term partnership</a:t>
            </a:r>
          </a:p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-668516" y="1986536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0" y="4022662"/>
            <a:ext cx="520016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1905000" y="-8741"/>
            <a:ext cx="14047580" cy="11273419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pPr algn="l"/>
            <a:r>
              <a:rPr lang="en-US" b="0" i="0" dirty="0">
                <a:effectLst/>
                <a:latin typeface="Söhne"/>
              </a:rPr>
              <a:t>                                   </a:t>
            </a:r>
          </a:p>
          <a:p>
            <a:pPr algn="l"/>
            <a:r>
              <a:rPr lang="en-US" sz="3600" dirty="0">
                <a:solidFill>
                  <a:srgbClr val="FFFF00"/>
                </a:solidFill>
                <a:latin typeface="Söhne"/>
              </a:rPr>
              <a:t>                          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FFFF00"/>
                </a:solidFill>
                <a:effectLst/>
                <a:latin typeface="Söhne"/>
              </a:rPr>
              <a:t>    </a:t>
            </a:r>
            <a:r>
              <a:rPr lang="en-US" sz="4000" b="0" i="0" dirty="0">
                <a:solidFill>
                  <a:srgbClr val="FFFF00"/>
                </a:solidFill>
                <a:effectLst/>
                <a:latin typeface="Söhne"/>
              </a:rPr>
              <a:t>Identified strengths and weaknesses in Social  Buzz's current          big  data    practices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FFFF00"/>
                </a:solidFill>
                <a:effectLst/>
                <a:latin typeface="Söhne"/>
              </a:rPr>
              <a:t>    Recommended strategies for scaling their infrastructure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FFFF00"/>
                </a:solidFill>
                <a:effectLst/>
                <a:latin typeface="Söhne"/>
              </a:rPr>
              <a:t>    Proposed steps for ensuring a smooth IPO process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FFFF00"/>
                </a:solidFill>
                <a:effectLst/>
                <a:latin typeface="Söhne"/>
              </a:rPr>
              <a:t>     Highlighted opportunities for optimization and efficiency in content     category management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FFFF00"/>
                </a:solidFill>
                <a:effectLst/>
                <a:latin typeface="Söhne"/>
              </a:rPr>
              <a:t>      Provided a roadmap for continued collaboration and improvement</a:t>
            </a:r>
          </a:p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2142580" y="121046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33600" y="1790700"/>
            <a:ext cx="7010400" cy="57912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US" sz="32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                       =</a:t>
            </a:r>
            <a:r>
              <a:rPr lang="en-US" sz="4400" spc="-80" dirty="0">
                <a:solidFill>
                  <a:srgbClr val="FF0000"/>
                </a:solidFill>
                <a:latin typeface="Graphik Regular" panose="020B0503030202060203" pitchFamily="34" charset="0"/>
              </a:rPr>
              <a:t>The Analytics team</a:t>
            </a:r>
          </a:p>
          <a:p>
            <a:endParaRPr lang="en-I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1.Managing Director : Mae Mulligan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2.Industry Lead : Susan Curtis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3.Lead IPO Strategist : Florian Henry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4.Chief Technology Architect: Andrew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5.Seniour Industry Analyst -: Tim Pike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6. Investment Analyst: Steven Shaw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7. Senior Principal: Marcus </a:t>
            </a:r>
            <a:r>
              <a:rPr lang="en-IN" sz="3200" dirty="0" err="1">
                <a:solidFill>
                  <a:srgbClr val="0070C0"/>
                </a:solidFill>
              </a:rPr>
              <a:t>Rompton</a:t>
            </a:r>
            <a:endParaRPr lang="en-IN" sz="3200" dirty="0">
              <a:solidFill>
                <a:srgbClr val="0070C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8. Industry Associate: Julia </a:t>
            </a:r>
            <a:r>
              <a:rPr lang="en-IN" sz="3200" dirty="0" err="1">
                <a:solidFill>
                  <a:srgbClr val="0070C0"/>
                </a:solidFill>
              </a:rPr>
              <a:t>Hendric</a:t>
            </a:r>
            <a:endParaRPr lang="en-IN" sz="3200" dirty="0">
              <a:solidFill>
                <a:srgbClr val="0070C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9.Data Analyst : </a:t>
            </a:r>
            <a:r>
              <a:rPr lang="en-IN" sz="3200" dirty="0" err="1">
                <a:solidFill>
                  <a:srgbClr val="0070C0"/>
                </a:solidFill>
              </a:rPr>
              <a:t>Bijili</a:t>
            </a:r>
            <a:r>
              <a:rPr lang="en-IN" sz="3200" dirty="0">
                <a:solidFill>
                  <a:srgbClr val="0070C0"/>
                </a:solidFill>
              </a:rPr>
              <a:t> </a:t>
            </a:r>
            <a:r>
              <a:rPr lang="en-IN" sz="3200" dirty="0" err="1">
                <a:solidFill>
                  <a:srgbClr val="0070C0"/>
                </a:solidFill>
              </a:rPr>
              <a:t>Parasa</a:t>
            </a:r>
            <a:endParaRPr lang="en-IN" sz="3200" dirty="0">
              <a:solidFill>
                <a:srgbClr val="0070C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0C0"/>
                </a:solidFill>
              </a:rPr>
              <a:t>10.Data Scientist: Michelle Grove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3639800" y="406153"/>
            <a:ext cx="36705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3" y="1372359"/>
            <a:ext cx="1314245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    </a:t>
            </a:r>
            <a:r>
              <a:rPr lang="en-US" sz="4000" b="1" i="0" dirty="0">
                <a:solidFill>
                  <a:srgbClr val="0F0F0F"/>
                </a:solidFill>
                <a:effectLst/>
                <a:latin typeface="Söhne"/>
              </a:rPr>
              <a:t>Understand the project requirements and objectives.</a:t>
            </a:r>
            <a:endParaRPr lang="en-US" sz="4000" b="1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9151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    </a:t>
            </a:r>
            <a:r>
              <a:rPr lang="en-US" sz="4400" b="1" i="0" dirty="0">
                <a:solidFill>
                  <a:srgbClr val="0F0F0F"/>
                </a:solidFill>
                <a:effectLst/>
                <a:latin typeface="Söhne"/>
              </a:rPr>
              <a:t>Big Data Best Practices Presentation &amp; data Audit </a:t>
            </a:r>
            <a:endParaRPr lang="en-US" sz="4400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773448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  </a:t>
            </a:r>
            <a:r>
              <a:rPr lang="en-IN" sz="4000" b="1" i="0" dirty="0">
                <a:solidFill>
                  <a:srgbClr val="0F0F0F"/>
                </a:solidFill>
                <a:effectLst/>
                <a:latin typeface="Söhne"/>
              </a:rPr>
              <a:t>       Recap and Presentation</a:t>
            </a:r>
            <a:endParaRPr lang="en-US" sz="4000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98655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     </a:t>
            </a:r>
            <a:r>
              <a:rPr lang="en-IN" sz="4000" b="1" i="0" dirty="0">
                <a:solidFill>
                  <a:srgbClr val="0F0F0F"/>
                </a:solidFill>
                <a:effectLst/>
                <a:latin typeface="Söhne"/>
              </a:rPr>
              <a:t>Technology Architecture Workshop</a:t>
            </a:r>
            <a:endParaRPr lang="en-US" sz="4000" b="1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166265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    </a:t>
            </a:r>
            <a:r>
              <a:rPr lang="en-US" sz="4000" b="1" i="0" dirty="0">
                <a:solidFill>
                  <a:srgbClr val="0F0F0F"/>
                </a:solidFill>
                <a:effectLst/>
                <a:latin typeface="Söhne"/>
              </a:rPr>
              <a:t>Sample Data Set Extraction and Content Analysis</a:t>
            </a:r>
            <a:endParaRPr lang="en-US" sz="4000" spc="-640" dirty="0">
              <a:solidFill>
                <a:srgbClr val="FFFFFF"/>
              </a:solidFill>
              <a:latin typeface="Clear Sans Regula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7E7FF253-7361-9482-F8D7-71E481A5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2324100"/>
            <a:ext cx="12420599" cy="396240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rgbClr val="7030A0"/>
                </a:solidFill>
              </a:rPr>
              <a:t>1.  Optimal content category  identification</a:t>
            </a:r>
            <a:br>
              <a:rPr lang="en-IN" sz="4800" dirty="0">
                <a:solidFill>
                  <a:srgbClr val="7030A0"/>
                </a:solidFill>
              </a:rPr>
            </a:br>
            <a:r>
              <a:rPr lang="en-IN" sz="4800" dirty="0">
                <a:solidFill>
                  <a:srgbClr val="7030A0"/>
                </a:solidFill>
              </a:rPr>
              <a:t>2. Data infrastructure and enhancement opportunities</a:t>
            </a:r>
            <a:br>
              <a:rPr lang="en-IN" sz="4800" dirty="0">
                <a:solidFill>
                  <a:srgbClr val="7030A0"/>
                </a:solidFill>
              </a:rPr>
            </a:br>
            <a:r>
              <a:rPr lang="en-IN" sz="4800" dirty="0">
                <a:solidFill>
                  <a:srgbClr val="7030A0"/>
                </a:solidFill>
              </a:rPr>
              <a:t>3.strengthening </a:t>
            </a:r>
            <a:r>
              <a:rPr lang="en-IN" sz="4800" dirty="0" err="1">
                <a:solidFill>
                  <a:srgbClr val="7030A0"/>
                </a:solidFill>
              </a:rPr>
              <a:t>ipo</a:t>
            </a:r>
            <a:r>
              <a:rPr lang="en-IN" sz="4800" dirty="0">
                <a:solidFill>
                  <a:srgbClr val="7030A0"/>
                </a:solidFill>
              </a:rPr>
              <a:t> readiness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0" name="Title 29">
            <a:extLst>
              <a:ext uri="{FF2B5EF4-FFF2-40B4-BE49-F238E27FC236}">
                <a16:creationId xmlns:a16="http://schemas.microsoft.com/office/drawing/2014/main" id="{C6CB4948-E137-70C4-EF39-63BBF80D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5684042" y="1417636"/>
            <a:ext cx="7879558" cy="906464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C4948CDB-712C-B509-CB87-96708BAC1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919" y="2628900"/>
            <a:ext cx="10769923" cy="4972851"/>
          </a:xfrm>
        </p:spPr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Data Audit Insights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Big Data Audit: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On-site data center audit.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Identified strengths and areas for improvement.</a:t>
            </a:r>
          </a:p>
          <a:p>
            <a:pPr algn="l"/>
            <a:r>
              <a:rPr lang="en-US" b="1" i="0" dirty="0">
                <a:effectLst/>
                <a:latin typeface="Söhne"/>
              </a:rPr>
              <a:t>Content Category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Content Categories:</a:t>
            </a:r>
            <a:endParaRPr lang="en-US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Top 5 categories with the largest aggregate popularity.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Visualizations to showcase trends.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6742035-1756-D77D-8553-44A48B124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628901"/>
            <a:ext cx="9372600" cy="6139262"/>
          </a:xfrm>
          <a:prstGeom prst="rect">
            <a:avLst/>
          </a:prstGeo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9973CDB-1BBD-1A46-7DBE-8A4244FF2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8801" y="781698"/>
            <a:ext cx="8733650" cy="1124382"/>
          </a:xfrm>
        </p:spPr>
        <p:txBody>
          <a:bodyPr>
            <a:normAutofit fontScale="92500"/>
          </a:bodyPr>
          <a:lstStyle/>
          <a:p>
            <a:pPr algn="ctr"/>
            <a:r>
              <a:rPr lang="en-IN" sz="4400" dirty="0">
                <a:solidFill>
                  <a:srgbClr val="00B050"/>
                </a:solidFill>
              </a:rPr>
              <a:t>Visualization of Top 5 category Analysis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320</Words>
  <Application>Microsoft Office PowerPoint</Application>
  <PresentationFormat>Custom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Wingdings</vt:lpstr>
      <vt:lpstr>Clear Sans Regular Bold</vt:lpstr>
      <vt:lpstr>Calibri</vt:lpstr>
      <vt:lpstr>Arial</vt:lpstr>
      <vt:lpstr>Söhne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 Optimal content category  identification 2. Data infrastructure and enhancement opportunities 3.strengthening ipo readiness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bhagath nandan</cp:lastModifiedBy>
  <cp:revision>11</cp:revision>
  <dcterms:created xsi:type="dcterms:W3CDTF">2006-08-16T00:00:00Z</dcterms:created>
  <dcterms:modified xsi:type="dcterms:W3CDTF">2023-11-25T06:00:49Z</dcterms:modified>
  <dc:identifier>DAEhDyfaYKE</dc:identifier>
</cp:coreProperties>
</file>